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47" r:id="rId2"/>
    <p:sldMasterId id="2147483735" r:id="rId3"/>
    <p:sldMasterId id="2147483682" r:id="rId4"/>
    <p:sldMasterId id="2147483753" r:id="rId5"/>
    <p:sldMasterId id="2147483741" r:id="rId6"/>
    <p:sldMasterId id="2147483719" r:id="rId7"/>
    <p:sldMasterId id="2147483702" r:id="rId8"/>
    <p:sldMasterId id="2147483729" r:id="rId9"/>
    <p:sldMasterId id="2147483764" r:id="rId10"/>
    <p:sldMasterId id="2147483819" r:id="rId11"/>
  </p:sldMasterIdLst>
  <p:notesMasterIdLst>
    <p:notesMasterId r:id="rId21"/>
  </p:notesMasterIdLst>
  <p:handoutMasterIdLst>
    <p:handoutMasterId r:id="rId22"/>
  </p:handoutMasterIdLst>
  <p:sldIdLst>
    <p:sldId id="475" r:id="rId12"/>
    <p:sldId id="581" r:id="rId13"/>
    <p:sldId id="573" r:id="rId14"/>
    <p:sldId id="582" r:id="rId15"/>
    <p:sldId id="583" r:id="rId16"/>
    <p:sldId id="577" r:id="rId17"/>
    <p:sldId id="584" r:id="rId18"/>
    <p:sldId id="574" r:id="rId19"/>
    <p:sldId id="585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C. Андреева" initials="НCА" lastIdx="3" clrIdx="0">
    <p:extLst>
      <p:ext uri="{19B8F6BF-5375-455C-9EA6-DF929625EA0E}">
        <p15:presenceInfo xmlns:p15="http://schemas.microsoft.com/office/powerpoint/2012/main" userId="S-1-5-21-4039023425-3831810738-3154312855-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61"/>
    <a:srgbClr val="FFFFFF"/>
    <a:srgbClr val="FFE07D"/>
    <a:srgbClr val="FFEFA1"/>
    <a:srgbClr val="304961"/>
    <a:srgbClr val="DEEBF7"/>
    <a:srgbClr val="DBF0FC"/>
    <a:srgbClr val="3A5D80"/>
    <a:srgbClr val="2F415F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1029" autoAdjust="0"/>
  </p:normalViewPr>
  <p:slideViewPr>
    <p:cSldViewPr snapToGrid="0">
      <p:cViewPr varScale="1">
        <p:scale>
          <a:sx n="79" d="100"/>
          <a:sy n="79" d="100"/>
        </p:scale>
        <p:origin x="638" y="67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150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0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574C-40D1-42F2-946B-4D42B8043D77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358D-080D-4AFC-A2CE-43BD60848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6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8F72-CEC4-493A-8BD5-DCC6C62934ED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25DBA-3ACD-4E25-BED3-B32B3AF9F6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64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учета и отгрузки продукции железнодорожным транспортом: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повагонный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 отгрузки, поступления и перемещения продукции;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вагонов </a:t>
            </a:r>
            <a:r>
              <a:rPr lang="ru-RU" dirty="0" smtClean="0"/>
              <a:t>на станцию</a:t>
            </a:r>
            <a:r>
              <a:rPr lang="ru-RU" baseline="0" dirty="0" smtClean="0"/>
              <a:t> в составе маршрута,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передачи порожних или груженых вагонов с одной станции на другую или между путями одной станции,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разгрузка и погрузка</a:t>
            </a:r>
            <a:r>
              <a:rPr lang="ru-RU" baseline="0" dirty="0" smtClean="0"/>
              <a:t> вагонов на станции,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Формирование составов отправки (маршрута) порожних или груженных вагонов.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отправки гружённых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вагонов контрагенту;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условия отгрузки с учётом пересчёта цены по качеству.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19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300"/>
              </a:spcAft>
              <a:buFont typeface="Wingdings" panose="05000000000000000000" pitchFamily="2" charset="2"/>
              <a:buNone/>
            </a:pPr>
            <a:endParaRPr lang="ru-RU" strike="no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6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8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использовании способа отгрузки </a:t>
            </a:r>
            <a:r>
              <a:rPr lang="ru-RU" b="1" dirty="0" smtClean="0"/>
              <a:t>Расчетным путем (по осадке судна)</a:t>
            </a:r>
            <a:r>
              <a:rPr lang="ru-RU" dirty="0" smtClean="0"/>
              <a:t> в документе можно выбрать шкалу осадки судна и ввести значения осадки по бортам судна до и после погрузки. На основании введенных значений по шкале осадки судна выполняется автоматический расчет веса судна до и после погрузки с расчетом значения веса груза в судне и пересчетом его в количество номенклатуры.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52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использовании способа отгрузки </a:t>
            </a:r>
            <a:r>
              <a:rPr lang="ru-RU" b="1" dirty="0" smtClean="0"/>
              <a:t>Расчетным путем (по осадке судна)</a:t>
            </a:r>
            <a:r>
              <a:rPr lang="ru-RU" dirty="0" smtClean="0"/>
              <a:t> в документе можно выбрать шкалу осадки судна и ввести значения осадки по бортам судна до и после погрузки. На основании введенных значений по шкале осадки судна выполняется автоматический расчет веса судна до и после погрузки с расчетом значения веса груза в судне и пересчетом его в количество номенклатуры.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выводит информацию по состоянию оперативной отгрузки продукции за определенный период.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37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8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335" y="1268763"/>
            <a:ext cx="11294533" cy="48208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EDE8-C22B-4B8A-BCF1-A6D22726532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3333" y="119843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9" y="1269859"/>
            <a:ext cx="6584949" cy="4591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0269" y="1269001"/>
            <a:ext cx="4332817" cy="459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8389-779F-4F88-AE1F-E4507CA6B26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0269" y="116632"/>
            <a:ext cx="8432801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7" y="1269002"/>
            <a:ext cx="11352311" cy="4820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C002-BF88-40B6-9590-843A0B5F28A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40265" y="120081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8" y="1269003"/>
            <a:ext cx="11362267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933A-F8AB-42B8-9804-89BEC771758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40265" y="120081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8444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8CEA-1A31-49F7-8162-38C8E0B43E32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40265" y="120081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7" y="1313870"/>
            <a:ext cx="5558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267" y="2137782"/>
            <a:ext cx="5558367" cy="403621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6841" y="1313870"/>
            <a:ext cx="5585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6841" y="2137782"/>
            <a:ext cx="5585737" cy="403621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BFCA-DF2A-4FE9-BF52-870D098D9F6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40265" y="120081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8" y="1269859"/>
            <a:ext cx="6608860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0269" y="1269000"/>
            <a:ext cx="4332817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7515-2EA1-4901-A5D4-C26AF03A229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40265" y="120081"/>
            <a:ext cx="8026400" cy="677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Образец заголовка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3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8" y="11999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E09A-C153-40E3-839F-27B5BA78CF42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77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1AE7-290D-401E-AD8E-F66B15C356D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0268" y="11999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0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269003"/>
            <a:ext cx="5554133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C8C-B506-418A-81B4-07D4ED8DC6F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0268" y="11999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4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9" y="1269000"/>
            <a:ext cx="5558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269" y="2092912"/>
            <a:ext cx="5558367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932" y="1269000"/>
            <a:ext cx="5585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2932" y="2092912"/>
            <a:ext cx="5585737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A0A7-6784-4763-B360-06B55518E83C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0268" y="11999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5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5" y="116632"/>
            <a:ext cx="8449735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8763"/>
            <a:ext cx="11294533" cy="490820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3"/>
            <a:ext cx="2743200" cy="365125"/>
          </a:xfrm>
        </p:spPr>
        <p:txBody>
          <a:bodyPr/>
          <a:lstStyle/>
          <a:p>
            <a:fld id="{CCA096B5-8506-419A-8D5C-0CBA4E420C0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37468" y="6356353"/>
            <a:ext cx="47159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335" y="6356352"/>
            <a:ext cx="3293533" cy="365125"/>
          </a:xfrm>
        </p:spPr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54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E0FC-3FC1-4FF1-8FA4-A2BD1D5927E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83719" y="1269859"/>
            <a:ext cx="6584949" cy="48507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440269" y="1269003"/>
            <a:ext cx="4332817" cy="4859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40268" y="11999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5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69003"/>
            <a:ext cx="11379200" cy="4907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6400" y="6356353"/>
            <a:ext cx="2743200" cy="365125"/>
          </a:xfrm>
        </p:spPr>
        <p:txBody>
          <a:bodyPr/>
          <a:lstStyle/>
          <a:p>
            <a:fld id="{0F3A085C-704B-47E8-93E6-3891E688488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5868" y="6356353"/>
            <a:ext cx="55541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968A9E53-C2E8-4376-AAEF-7768225327F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0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3000" y="1265826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40268" y="6356353"/>
            <a:ext cx="3141133" cy="365125"/>
          </a:xfrm>
        </p:spPr>
        <p:txBody>
          <a:bodyPr/>
          <a:lstStyle/>
          <a:p>
            <a:fld id="{DAC9A807-75C3-42C7-89FF-9E9E6037131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76133" y="6356353"/>
            <a:ext cx="50800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33933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402" y="1269000"/>
            <a:ext cx="5575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402" y="2092912"/>
            <a:ext cx="5575300" cy="41260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6497" y="1269000"/>
            <a:ext cx="56027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6497" y="2092912"/>
            <a:ext cx="5602755" cy="4126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67783" y="6356353"/>
            <a:ext cx="2743200" cy="365125"/>
          </a:xfrm>
        </p:spPr>
        <p:txBody>
          <a:bodyPr/>
          <a:lstStyle/>
          <a:p>
            <a:fld id="{AC20303B-6BBB-4AA7-B28E-E30E7407044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7" y="6356353"/>
            <a:ext cx="53509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2984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743200" cy="365125"/>
          </a:xfrm>
        </p:spPr>
        <p:txBody>
          <a:bodyPr/>
          <a:lstStyle/>
          <a:p>
            <a:fld id="{C501B766-812E-42EF-A5F1-68672D5F097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8" y="6356353"/>
            <a:ext cx="511386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39200" y="6337303"/>
            <a:ext cx="2912533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83717" y="1269859"/>
            <a:ext cx="6568016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269000"/>
            <a:ext cx="4315884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4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D2A9-F695-446F-9210-676BB68D7D1C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40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756D51D6-824B-403C-ADF1-D55A7218AFB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1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96" y="10774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2016-26DE-4AAB-84FF-807DCA0BD55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87D3-6044-4737-8EFC-C89CE4BF4DD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96" y="10774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116632"/>
            <a:ext cx="8415868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3"/>
            <a:ext cx="5537200" cy="490820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763"/>
            <a:ext cx="5554133" cy="49082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743200" cy="365125"/>
          </a:xfrm>
        </p:spPr>
        <p:txBody>
          <a:bodyPr/>
          <a:lstStyle/>
          <a:p>
            <a:fld id="{A9349CF9-A63B-4F96-9248-1B4DC0C51C9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03601" y="6356353"/>
            <a:ext cx="546946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08533" y="6350003"/>
            <a:ext cx="2743200" cy="365125"/>
          </a:xfrm>
        </p:spPr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7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8335" y="1269003"/>
            <a:ext cx="5554133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35C0-C9D8-4F6F-A3F8-38706942ADA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96" y="10774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9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285" y="1269000"/>
            <a:ext cx="5558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4285" y="2092912"/>
            <a:ext cx="5558367" cy="41260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2352" y="1269000"/>
            <a:ext cx="5585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2352" y="2092912"/>
            <a:ext cx="5585737" cy="41260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8B16-A63F-44D0-8158-CFA131D5C6B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96" y="10774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3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5021-55FC-4B8D-B554-0BFA161B417A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83717" y="1269859"/>
            <a:ext cx="6601883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440269" y="1269000"/>
            <a:ext cx="4332817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96" y="107745"/>
            <a:ext cx="7357533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3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44D4-C555-4932-8116-606C31E72E0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57867" y="2784546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2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/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Таблица/рисунок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F4F1-ACC1-4D1E-A200-4B81BD1EC56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333" y="178413"/>
            <a:ext cx="8506267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/рисун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453746"/>
            <a:ext cx="12192000" cy="140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2424-BF53-42C0-BFCE-64A1197AE0AA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4133" y="1269003"/>
            <a:ext cx="11260667" cy="3922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Таблица/рисунок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3"/>
          </p:nvPr>
        </p:nvSpPr>
        <p:spPr>
          <a:xfrm>
            <a:off x="474133" y="5558180"/>
            <a:ext cx="11260667" cy="11953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85333" y="178413"/>
            <a:ext cx="8506267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17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4133" y="1269003"/>
            <a:ext cx="5520267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9003"/>
            <a:ext cx="5537200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31C0-561B-45AB-A153-4B6FB225B98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5333" y="178413"/>
            <a:ext cx="8506267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49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135" y="1269000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135" y="2092912"/>
            <a:ext cx="5524500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3096" y="1269000"/>
            <a:ext cx="55517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3096" y="2092912"/>
            <a:ext cx="5551704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0496-75AD-4230-B140-1225A73B21F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85333" y="178413"/>
            <a:ext cx="8506267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C43B-0BC8-4233-81AC-32D7D7970C9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5333" y="178413"/>
            <a:ext cx="8506267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8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8C49-BAB3-4254-A719-22F2CB92AE0C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57867" y="2851222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343376"/>
            <a:ext cx="5558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67288"/>
            <a:ext cx="5558367" cy="40700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6" y="1343376"/>
            <a:ext cx="5585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16" y="2167288"/>
            <a:ext cx="5585737" cy="40700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40267" y="6356353"/>
            <a:ext cx="2743200" cy="365125"/>
          </a:xfrm>
        </p:spPr>
        <p:txBody>
          <a:bodyPr/>
          <a:lstStyle/>
          <a:p>
            <a:fld id="{9EA3EAA6-F08B-468E-8381-37052C95838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0536" y="6356353"/>
            <a:ext cx="541866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08533" y="6356353"/>
            <a:ext cx="2743200" cy="365125"/>
          </a:xfrm>
        </p:spPr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2" y="116632"/>
            <a:ext cx="8415868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/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178413"/>
            <a:ext cx="7294396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Таблица/рисунок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A51A-9776-4726-990D-074432E1D93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57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/рисун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8E4B-D195-4D98-86A5-6DB498BEFCE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1068" y="1269001"/>
            <a:ext cx="11260667" cy="3950700"/>
          </a:xfrm>
        </p:spPr>
        <p:txBody>
          <a:bodyPr/>
          <a:lstStyle/>
          <a:p>
            <a:pPr lvl="0"/>
            <a:r>
              <a:rPr lang="ru-RU" dirty="0" smtClean="0"/>
              <a:t>Таблица/рисунок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453746"/>
            <a:ext cx="12192000" cy="140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491068" y="5558180"/>
            <a:ext cx="11260667" cy="11953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1067" y="178413"/>
            <a:ext cx="7294396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1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1068" y="1269003"/>
            <a:ext cx="55033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9003"/>
            <a:ext cx="5554133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393E-5823-4C5C-9369-BF86CDF37EB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1067" y="178413"/>
            <a:ext cx="7294396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7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069" y="1269000"/>
            <a:ext cx="55075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069" y="2092912"/>
            <a:ext cx="5507567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045" y="1269000"/>
            <a:ext cx="55346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045" y="2092912"/>
            <a:ext cx="5534688" cy="408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9126-2756-4C2F-8CD5-6D6B9387C42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91067" y="178413"/>
            <a:ext cx="7294396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6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1E1F-7770-4BF6-8D77-5AAC48B90522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1067" y="178413"/>
            <a:ext cx="7294396" cy="666841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41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9CD-48FF-4161-82D1-0FAAABECD42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8C7E-CE8B-4AA4-A0AB-0587327F07D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9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4453803"/>
            <a:ext cx="11408423" cy="1325563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825-63F5-467E-9DBC-F34C1AA9DBA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9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A5C6-4EB8-4F25-8F2E-15CDCA62BC9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2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D04-9748-47C2-8B35-1D373697C0A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5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9" y="1269619"/>
            <a:ext cx="6584949" cy="4591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335" y="1268761"/>
            <a:ext cx="4349751" cy="4600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3333" y="6356353"/>
            <a:ext cx="2743200" cy="365125"/>
          </a:xfrm>
        </p:spPr>
        <p:txBody>
          <a:bodyPr/>
          <a:lstStyle/>
          <a:p>
            <a:fld id="{071CCD4B-78D1-462C-A4EB-5655D72EF0A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0536" y="6356353"/>
            <a:ext cx="538056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25467" y="6356352"/>
            <a:ext cx="2743200" cy="365125"/>
          </a:xfrm>
        </p:spPr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2" y="116632"/>
            <a:ext cx="8415868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6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B1D2-C62D-468C-85C7-1C213F235F6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3C8F-4113-4803-9636-FBC6E4B8FE58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3F7E908-C55B-413C-92C3-91E10A810B7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3B00-C49C-4CAB-A4BE-51C063C9CAD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ADD7-A101-433B-9016-6BE38807D1A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2AC6-2A10-4013-9A9A-6AAC43C37CE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7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2F415F">
              <a:alpha val="70000"/>
            </a:srgbClr>
          </a:solidFill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92FD-7D5B-42B9-A6A2-A4CA1ABEEDAF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3BAACBA-BA72-4C50-8C5B-060FEEDE5CE4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7" y="1269002"/>
            <a:ext cx="11328400" cy="48206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BAAE-F17E-4DB7-8B44-C22C87A373B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0269" y="116632"/>
            <a:ext cx="8432801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7" y="1269003"/>
            <a:ext cx="11328400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4595-6B23-48A4-8C01-C9540E0D3EA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0269" y="116632"/>
            <a:ext cx="8432801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269003"/>
            <a:ext cx="5571067" cy="4907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4238-F2BD-4C18-9CCF-843D5AAF3F2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0269" y="116632"/>
            <a:ext cx="8432801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9" y="1329994"/>
            <a:ext cx="5558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269" y="2153906"/>
            <a:ext cx="5558367" cy="402009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932" y="1329994"/>
            <a:ext cx="5585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2932" y="2153906"/>
            <a:ext cx="5585737" cy="4020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326-02E0-4A03-84DF-C1D3762927A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40269" y="116632"/>
            <a:ext cx="8432801" cy="72227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0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980731"/>
            <a:ext cx="12192000" cy="58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335" y="1268763"/>
            <a:ext cx="11294533" cy="490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2333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5043-276E-4A43-B5D2-E47159CBCC6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03600" y="6356353"/>
            <a:ext cx="530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74667" y="6359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79" y="116632"/>
            <a:ext cx="3142623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BFBD-A403-49CD-9AB8-4233F2D3AD9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818" r:id="rId4"/>
    <p:sldLayoutId id="21474836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F25-65AB-46A0-A310-0070257F44B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2" y="717296"/>
            <a:ext cx="3756002" cy="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7" y="1196755"/>
            <a:ext cx="11328400" cy="498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40267" y="6375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5F4E-584C-4A58-B659-3CDB9BDF2C9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03600" y="6356353"/>
            <a:ext cx="53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2546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79" y="116632"/>
            <a:ext cx="3142623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959982"/>
            <a:ext cx="12192000" cy="78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8" y="1269003"/>
            <a:ext cx="11362267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40267" y="63515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11E5-C790-4173-A0AB-13DF0829E36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6668" y="6356353"/>
            <a:ext cx="546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937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EFC8-484B-4022-B32A-87F1F527672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79" y="124801"/>
            <a:ext cx="3142623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044001"/>
            <a:ext cx="12192000" cy="581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7" y="1269003"/>
            <a:ext cx="11328400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40267" y="6331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EE5B-AD05-4B81-AF16-CA9D1AAAEA8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8" y="6356353"/>
            <a:ext cx="531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2546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97" y="172425"/>
            <a:ext cx="4145905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3" r:id="rId2"/>
    <p:sldLayoutId id="2147483686" r:id="rId3"/>
    <p:sldLayoutId id="2147483687" r:id="rId4"/>
    <p:sldLayoutId id="21474837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003"/>
            <a:ext cx="11294533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69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CD93-BFA8-482E-A4C7-0D039FFF6AC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20535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08533" y="6350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"/>
            <a:ext cx="12192000" cy="99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47" y="150349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8" r:id="rId6"/>
    <p:sldLayoutId id="214748380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268" y="1269003"/>
            <a:ext cx="11345333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4026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03F1-0A8D-4491-B724-0E7CA4F8458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8" y="6356353"/>
            <a:ext cx="530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24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97" y="129515"/>
            <a:ext cx="4145905" cy="699898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2333" y="969458"/>
            <a:ext cx="12192000" cy="78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8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003"/>
            <a:ext cx="11277600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413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4715-207A-4F95-B971-5DCCCCCA39C3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9068" y="6356353"/>
            <a:ext cx="530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91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81DE-23DF-4080-AE11-C20267CD0D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10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22" y="144000"/>
            <a:ext cx="3142623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7" r:id="rId3"/>
    <p:sldLayoutId id="2147483723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068" y="1269003"/>
            <a:ext cx="11260667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1067" y="63311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DED2-E3A1-44E1-8104-8A70D17A053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2133" y="6356353"/>
            <a:ext cx="528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0853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3CAE-36C2-44D7-B4FB-7A042C95FF0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99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96" y="144000"/>
            <a:ext cx="4145904" cy="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9" r:id="rId3"/>
    <p:sldLayoutId id="2147483706" r:id="rId4"/>
    <p:sldLayoutId id="2147483707" r:id="rId5"/>
    <p:sldLayoutId id="214748370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10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7D7-15BB-4717-A5E9-8AE8DAAD1CB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4400" y="6356353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622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87047" y="170894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c-mining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hyperlink" Target="mailto:gdp@sinergo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455" y="308426"/>
            <a:ext cx="904875" cy="898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8300" y="1999799"/>
            <a:ext cx="8915400" cy="3145407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возможностей решения 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«1С:Горнодобывающая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Оперативный учет»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«Отгрузка водным транспортом»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031316" y="6356352"/>
            <a:ext cx="4021667" cy="379035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000" kern="0" smtClean="0"/>
              <a:t>Май </a:t>
            </a:r>
            <a:r>
              <a:rPr lang="ru-RU" sz="2000" kern="0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3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Отгрузка водным транспортом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1567032"/>
            <a:ext cx="52028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Учет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операций отгрузки продукции покупателям водным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транспортом.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Возможность выбора способа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расчета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массы груза: расчет по оснастке судна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взвешиванием.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Автоматический расчет значения веса груза в судне и пересчетом его в количество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номенклатуры.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Печать формы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ГУ-30.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оперативной отгрузки продукции за определенный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период.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4600" r="3914" b="3921"/>
          <a:stretch/>
        </p:blipFill>
        <p:spPr>
          <a:xfrm>
            <a:off x="5730239" y="1413668"/>
            <a:ext cx="6075550" cy="43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742" r="21068" b="5879"/>
          <a:stretch/>
        </p:blipFill>
        <p:spPr>
          <a:xfrm>
            <a:off x="1438549" y="1146548"/>
            <a:ext cx="8747054" cy="557492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Отгрузка водным транспортом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2076" y="2780778"/>
            <a:ext cx="1985723" cy="5160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6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4" y="2157071"/>
            <a:ext cx="4999009" cy="396000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6782" y="1153781"/>
            <a:ext cx="1142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Решение позволяет фиксировать отгрузку водным транспортом </a:t>
            </a:r>
            <a:b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с возможностью ввода массы на основании </a:t>
            </a: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взвешивания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2157071"/>
            <a:ext cx="5765292" cy="3960000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59633" y="4867521"/>
            <a:ext cx="2978045" cy="199154"/>
          </a:xfrm>
          <a:prstGeom prst="roundRect">
            <a:avLst>
              <a:gd name="adj" fmla="val 722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5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12843" y="4771103"/>
            <a:ext cx="2743200" cy="365125"/>
          </a:xfrm>
        </p:spPr>
        <p:txBody>
          <a:bodyPr/>
          <a:lstStyle/>
          <a:p>
            <a:fld id="{9A41E8EC-8564-466E-A051-2ADB1701AE4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0" y="2519944"/>
            <a:ext cx="6339477" cy="404601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135" y="1139655"/>
            <a:ext cx="6442236" cy="399657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540135" y="3594377"/>
            <a:ext cx="6442236" cy="1276563"/>
          </a:xfrm>
          <a:prstGeom prst="roundRect">
            <a:avLst>
              <a:gd name="adj" fmla="val 722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1648" y="1223003"/>
            <a:ext cx="474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spc="-30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л</a:t>
            </a:r>
            <a: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ибо расчета массы </a:t>
            </a: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на основании шкалы осадки судна</a:t>
            </a:r>
            <a: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. </a:t>
            </a:r>
            <a:br>
              <a:rPr lang="ru-RU" sz="2000" spc="-30" dirty="0" smtClean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</a:br>
            <a:endParaRPr lang="ru-RU" sz="2000" spc="-30" dirty="0" smtClean="0">
              <a:solidFill>
                <a:schemeClr val="tx2">
                  <a:lumMod val="75000"/>
                </a:schemeClr>
              </a:solidFill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0405" y="5207431"/>
            <a:ext cx="5095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основании введенных значений по шкале осадки судна выполняется автоматический расчет веса судна до и после погрузки с расчетом значения веса груза в судне и пересчетом его в количество номенклатуры.</a:t>
            </a:r>
          </a:p>
        </p:txBody>
      </p:sp>
    </p:spTree>
    <p:extLst>
      <p:ext uri="{BB962C8B-B14F-4D97-AF65-F5344CB8AC3E}">
        <p14:creationId xmlns:p14="http://schemas.microsoft.com/office/powerpoint/2010/main" val="18561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8187" y="6356351"/>
            <a:ext cx="2743200" cy="365125"/>
          </a:xfrm>
        </p:spPr>
        <p:txBody>
          <a:bodyPr/>
          <a:lstStyle/>
          <a:p>
            <a:fld id="{9A41E8EC-8564-466E-A051-2ADB1701AE4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10151"/>
          <a:stretch/>
        </p:blipFill>
        <p:spPr>
          <a:xfrm>
            <a:off x="5839968" y="1209625"/>
            <a:ext cx="5961008" cy="331898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528189" y="1805632"/>
            <a:ext cx="1189091" cy="230432"/>
          </a:xfrm>
          <a:prstGeom prst="roundRect">
            <a:avLst>
              <a:gd name="adj" fmla="val 6144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128" y="1413016"/>
            <a:ext cx="4053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основании отгрузки продукции можно сформировать документ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реализации товаров и услуг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24" y="4342592"/>
            <a:ext cx="11406996" cy="225632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376672" y="2036064"/>
            <a:ext cx="2151518" cy="2371695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8187" y="6356351"/>
            <a:ext cx="2743200" cy="365125"/>
          </a:xfrm>
        </p:spPr>
        <p:txBody>
          <a:bodyPr/>
          <a:lstStyle/>
          <a:p>
            <a:fld id="{9A41E8EC-8564-466E-A051-2ADB1701AE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10151"/>
          <a:stretch/>
        </p:blipFill>
        <p:spPr>
          <a:xfrm>
            <a:off x="246888" y="1890146"/>
            <a:ext cx="6630464" cy="3691725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11017" y="2547011"/>
            <a:ext cx="365623" cy="264453"/>
          </a:xfrm>
          <a:prstGeom prst="roundRect">
            <a:avLst>
              <a:gd name="adj" fmla="val 6144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601951" y="1890146"/>
            <a:ext cx="2882993" cy="660267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6400" y="1174207"/>
            <a:ext cx="4420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Предусмотрена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печать формы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ГУ-30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944" y="1048512"/>
            <a:ext cx="3918609" cy="567296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24070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7856"/>
          <a:stretch/>
        </p:blipFill>
        <p:spPr>
          <a:xfrm>
            <a:off x="4546367" y="1178438"/>
            <a:ext cx="7171267" cy="5457694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8640" y="1313611"/>
            <a:ext cx="3511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Отчет выводит информацию по состоянию оперативной отгрузки продукции за определенный период.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2000" y="1629111"/>
            <a:ext cx="3474784" cy="236265"/>
          </a:xfrm>
          <a:prstGeom prst="roundRect">
            <a:avLst>
              <a:gd name="adj" fmla="val 6144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2644" y="2381321"/>
            <a:ext cx="7986712" cy="2862192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67000" y="2381320"/>
            <a:ext cx="6858000" cy="851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3" y="3591935"/>
            <a:ext cx="3228054" cy="14694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 smtClean="0"/>
              <a:t>Компания «</a:t>
            </a:r>
            <a:r>
              <a:rPr lang="ru-RU" b="1" dirty="0" err="1" smtClean="0"/>
              <a:t>Синерго</a:t>
            </a:r>
            <a:r>
              <a:rPr lang="ru-RU" b="1" dirty="0" smtClean="0"/>
              <a:t>»</a:t>
            </a:r>
          </a:p>
          <a:p>
            <a:r>
              <a:rPr lang="en-US" sz="2000" dirty="0">
                <a:hlinkClick r:id="rId3"/>
              </a:rPr>
              <a:t>http://1c-mining.ru </a:t>
            </a:r>
            <a:r>
              <a:rPr lang="en-US" sz="2000" dirty="0" smtClean="0">
                <a:hlinkClick r:id="rId4"/>
              </a:rPr>
              <a:t>gdp@sinergo.ru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+</a:t>
            </a:r>
            <a:r>
              <a:rPr lang="en-US" sz="2000" dirty="0"/>
              <a:t>7 (3843) 322-101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рго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Синерго Заключительные слайды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Синерго Заключительные слайды с 1С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инерго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инерго 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инерго Для таблиц, изображе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Синерго Для таблиц, изображений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инерго Заключитель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15157</TotalTime>
  <Words>290</Words>
  <Application>Microsoft Office PowerPoint</Application>
  <PresentationFormat>Широкоэкранный</PresentationFormat>
  <Paragraphs>53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(Основной текст)</vt:lpstr>
      <vt:lpstr>Calibri Light</vt:lpstr>
      <vt:lpstr>Wingdings</vt:lpstr>
      <vt:lpstr>Синерго Текст</vt:lpstr>
      <vt:lpstr>2_Синерго Текст</vt:lpstr>
      <vt:lpstr>1_Синерго Текст</vt:lpstr>
      <vt:lpstr>Синерго Текст с 1С</vt:lpstr>
      <vt:lpstr>2_Синерго Текст с 1С</vt:lpstr>
      <vt:lpstr>1_Синерго Текст с 1С</vt:lpstr>
      <vt:lpstr>Синерго Для таблиц, изображений</vt:lpstr>
      <vt:lpstr>Синерго Для таблиц, изображений с 1С</vt:lpstr>
      <vt:lpstr>Синерго Заключительные слайды</vt:lpstr>
      <vt:lpstr>1_Синерго Заключительные слайды с 1С</vt:lpstr>
      <vt:lpstr>3_Синерго Заключительные слайды с 1С</vt:lpstr>
      <vt:lpstr>Презентация PowerPoint</vt:lpstr>
      <vt:lpstr>Отгрузка водным транспортом</vt:lpstr>
      <vt:lpstr>Отгрузка водным транспортом</vt:lpstr>
      <vt:lpstr>Отгрузка водным транспортом</vt:lpstr>
      <vt:lpstr>Отгрузка водным транспортом</vt:lpstr>
      <vt:lpstr>Отгрузка водным транспортом</vt:lpstr>
      <vt:lpstr>Отгрузка водным транспортом</vt:lpstr>
      <vt:lpstr>Отгрузка водным транспортом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 решения «1С:Горнодобывающая промышленность 2. Оперативный учет»</dc:title>
  <dc:creator>Овчаренко Екатерина</dc:creator>
  <cp:lastModifiedBy>irayu</cp:lastModifiedBy>
  <cp:revision>930</cp:revision>
  <cp:lastPrinted>2017-09-05T04:42:17Z</cp:lastPrinted>
  <dcterms:created xsi:type="dcterms:W3CDTF">2015-09-29T09:36:40Z</dcterms:created>
  <dcterms:modified xsi:type="dcterms:W3CDTF">2023-09-08T06:52:09Z</dcterms:modified>
  <cp:contentStatus/>
</cp:coreProperties>
</file>